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4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type="screen16x9" cy="5143500" cx="9144000"/>
  <p:notesSz cx="6858000" cy="9144000"/>
  <p:defaultTextStyle>
    <a:defPPr>
      <a:defRPr lang="zh-CN"/>
    </a:defPPr>
    <a:lvl1pPr algn="l" defTabSz="685800" eaLnBrk="1" hangingPunct="1" latinLnBrk="0" marL="0" rtl="0">
      <a:defRPr sz="1350" kern="1200">
        <a:solidFill>
          <a:schemeClr val="tx1"/>
        </a:solidFill>
        <a:latin typeface="+mn-lt"/>
        <a:ea typeface="+mn-ea"/>
        <a:cs typeface="+mn-cs"/>
      </a:defRPr>
    </a:lvl1pPr>
    <a:lvl2pPr algn="l" defTabSz="685800" eaLnBrk="1" hangingPunct="1" latinLnBrk="0" marL="342900" rtl="0">
      <a:defRPr sz="1350" kern="1200">
        <a:solidFill>
          <a:schemeClr val="tx1"/>
        </a:solidFill>
        <a:latin typeface="+mn-lt"/>
        <a:ea typeface="+mn-ea"/>
        <a:cs typeface="+mn-cs"/>
      </a:defRPr>
    </a:lvl2pPr>
    <a:lvl3pPr algn="l" defTabSz="685800" eaLnBrk="1" hangingPunct="1" latinLnBrk="0" marL="685800" rtl="0">
      <a:defRPr sz="1350" kern="1200">
        <a:solidFill>
          <a:schemeClr val="tx1"/>
        </a:solidFill>
        <a:latin typeface="+mn-lt"/>
        <a:ea typeface="+mn-ea"/>
        <a:cs typeface="+mn-cs"/>
      </a:defRPr>
    </a:lvl3pPr>
    <a:lvl4pPr algn="l" defTabSz="685800" eaLnBrk="1" hangingPunct="1" latinLnBrk="0" marL="1028700" rtl="0">
      <a:defRPr sz="1350" kern="1200">
        <a:solidFill>
          <a:schemeClr val="tx1"/>
        </a:solidFill>
        <a:latin typeface="+mn-lt"/>
        <a:ea typeface="+mn-ea"/>
        <a:cs typeface="+mn-cs"/>
      </a:defRPr>
    </a:lvl4pPr>
    <a:lvl5pPr algn="l" defTabSz="685800" eaLnBrk="1" hangingPunct="1" latinLnBrk="0" marL="1371600" rtl="0">
      <a:defRPr sz="1350" kern="1200">
        <a:solidFill>
          <a:schemeClr val="tx1"/>
        </a:solidFill>
        <a:latin typeface="+mn-lt"/>
        <a:ea typeface="+mn-ea"/>
        <a:cs typeface="+mn-cs"/>
      </a:defRPr>
    </a:lvl5pPr>
    <a:lvl6pPr algn="l" defTabSz="685800" eaLnBrk="1" hangingPunct="1" latinLnBrk="0" marL="1714500" rtl="0">
      <a:defRPr sz="1350" kern="1200">
        <a:solidFill>
          <a:schemeClr val="tx1"/>
        </a:solidFill>
        <a:latin typeface="+mn-lt"/>
        <a:ea typeface="+mn-ea"/>
        <a:cs typeface="+mn-cs"/>
      </a:defRPr>
    </a:lvl6pPr>
    <a:lvl7pPr algn="l" defTabSz="685800" eaLnBrk="1" hangingPunct="1" latinLnBrk="0" marL="2057400" rtl="0">
      <a:defRPr sz="1350" kern="1200">
        <a:solidFill>
          <a:schemeClr val="tx1"/>
        </a:solidFill>
        <a:latin typeface="+mn-lt"/>
        <a:ea typeface="+mn-ea"/>
        <a:cs typeface="+mn-cs"/>
      </a:defRPr>
    </a:lvl7pPr>
    <a:lvl8pPr algn="l" defTabSz="685800" eaLnBrk="1" hangingPunct="1" latinLnBrk="0" marL="2400300" rtl="0">
      <a:defRPr sz="1350" kern="1200">
        <a:solidFill>
          <a:schemeClr val="tx1"/>
        </a:solidFill>
        <a:latin typeface="+mn-lt"/>
        <a:ea typeface="+mn-ea"/>
        <a:cs typeface="+mn-cs"/>
      </a:defRPr>
    </a:lvl8pPr>
    <a:lvl9pPr algn="l" defTabSz="685800" eaLnBrk="1" hangingPunct="1" latinLnBrk="0" marL="2743200" rtl="0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 xmlns:r="http://schemas.openxmlformats.org/officeDocument/2006/relationships" xmlns:a="http://schemas.openxmlformats.org/drawingml/2006/main">
  <p:cmAuthor id="1" name="向剑" initials="XJ" lastIdx="1" clrIdx="0"/>
</p:cmAuthorLst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clrMru>
    <a:srgbClr val="46014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01" y="-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commentAuthors" Target="commentAuthors.xml"/><Relationship Id="rId22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22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859C45A2-5F00-4641-8E89-AC09373E7AF7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23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724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25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726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EAF50F0A-3A31-4353-ACF7-F04B174E0FCA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59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5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zh-CN" dirty="0" lang="en-US"/>
              <a:t>DOPPELMAYR </a:t>
            </a:r>
            <a:r>
              <a:rPr altLang="en-US" dirty="0" lang="zh-CN"/>
              <a:t>集团（多佩尔迈尔）</a:t>
            </a:r>
            <a:endParaRPr altLang="en-US" dirty="0" lang="zh-CN"/>
          </a:p>
          <a:p>
            <a:r>
              <a:rPr altLang="en-US" dirty="0" lang="zh-CN"/>
              <a:t>定位：全球索道缆车系统领导者，高空交通与山地基础设施隐形冠军。</a:t>
            </a:r>
            <a:endParaRPr altLang="en-US" dirty="0" lang="zh-CN"/>
          </a:p>
          <a:p>
            <a:r>
              <a:rPr altLang="en-US" dirty="0" lang="zh-CN"/>
              <a:t>核心：1892 年创立，总部福拉尔贝格州，提供索道、缆车、升降梯全产业链解决方案，服务全球滑雪场、景区、城市交通，代表高端制造、精密工程、安全技术标杆。</a:t>
            </a:r>
            <a:endParaRPr altLang="en-US" dirty="0" lang="zh-CN"/>
          </a:p>
          <a:p>
            <a:r>
              <a:rPr altLang="zh-CN" dirty="0" lang="en-US"/>
              <a:t>GEBRUDER WEISS </a:t>
            </a:r>
            <a:r>
              <a:rPr altLang="en-US" dirty="0" lang="zh-CN"/>
              <a:t>物流集团（魏斯兄弟）</a:t>
            </a:r>
            <a:endParaRPr altLang="en-US" dirty="0" lang="zh-CN"/>
          </a:p>
          <a:p>
            <a:r>
              <a:rPr altLang="en-US" dirty="0" lang="zh-CN"/>
              <a:t>定位：奥地利顶尖物流服务商，欧洲跨境物流与供应链管理专家。</a:t>
            </a:r>
            <a:endParaRPr altLang="en-US" dirty="0" lang="zh-CN"/>
          </a:p>
          <a:p>
            <a:r>
              <a:rPr altLang="en-US" dirty="0" lang="zh-CN"/>
              <a:t>核心：总部福拉尔贝格州，主营公路运输、仓储、跨境物流、供应链定制方案，覆盖欧洲全域，展现物流网络布局、数字化运营、跨境合规管理能力。</a:t>
            </a:r>
            <a:endParaRPr altLang="en-US" dirty="0" lang="zh-CN"/>
          </a:p>
        </p:txBody>
      </p:sp>
      <p:sp>
        <p:nvSpPr>
          <p:cNvPr id="10486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瑞士银行集团（</a:t>
            </a:r>
            <a:r>
              <a:rPr altLang="zh-CN" dirty="0" lang="en-US"/>
              <a:t>UBS）</a:t>
            </a:r>
            <a:endParaRPr altLang="zh-CN" dirty="0" lang="en-US"/>
          </a:p>
          <a:p>
            <a:r>
              <a:rPr altLang="en-US" dirty="0" lang="zh-CN"/>
              <a:t>定位：全球顶级财富管理机构，瑞士金融巨头，全球资产管理行业标杆。</a:t>
            </a:r>
            <a:endParaRPr altLang="en-US" dirty="0" lang="zh-CN"/>
          </a:p>
          <a:p>
            <a:r>
              <a:rPr altLang="en-US" dirty="0" lang="zh-CN"/>
              <a:t>核心：1862 年创立，总部苏黎世，服务全球高净值客户，涵盖私人银行、资产管理、投资银行、零售银行，诠释全球资产配置、风险管控、合规运营逻辑。</a:t>
            </a:r>
            <a:endParaRPr altLang="en-US" dirty="0" lang="zh-CN"/>
          </a:p>
          <a:p>
            <a:r>
              <a:rPr altLang="zh-CN" dirty="0" lang="en-US"/>
              <a:t>ABB </a:t>
            </a:r>
            <a:r>
              <a:rPr altLang="en-US" dirty="0" lang="zh-CN"/>
              <a:t>集团</a:t>
            </a:r>
            <a:endParaRPr altLang="en-US" dirty="0" lang="zh-CN"/>
          </a:p>
          <a:p>
            <a:r>
              <a:rPr altLang="en-US" dirty="0" lang="zh-CN"/>
              <a:t>定位：全球工业自动化与电力技术领导者，瑞士高端制造标杆。</a:t>
            </a:r>
            <a:endParaRPr altLang="en-US" dirty="0" lang="zh-CN"/>
          </a:p>
          <a:p>
            <a:r>
              <a:rPr altLang="en-US" dirty="0" lang="zh-CN"/>
              <a:t>核心：1988 年由瑞典 </a:t>
            </a:r>
            <a:r>
              <a:rPr altLang="zh-CN" dirty="0" lang="en-US"/>
              <a:t>ASEA </a:t>
            </a:r>
            <a:r>
              <a:rPr altLang="en-US" dirty="0" lang="zh-CN"/>
              <a:t>与瑞士 </a:t>
            </a:r>
            <a:r>
              <a:rPr altLang="zh-CN" dirty="0" lang="en-US"/>
              <a:t>BBC </a:t>
            </a:r>
            <a:r>
              <a:rPr altLang="en-US" dirty="0" lang="zh-CN"/>
              <a:t>合并，总部苏黎世，业务覆盖 </a:t>
            </a:r>
            <a:r>
              <a:rPr altLang="zh-CN" dirty="0" lang="en-US"/>
              <a:t>electrification、</a:t>
            </a:r>
            <a:r>
              <a:rPr altLang="en-US" dirty="0" lang="zh-CN"/>
              <a:t>自动化、机器人、运动控制，服务 100 + 国家，代表精密制造、工业 4.0、绿色能源技术前沿。</a:t>
            </a:r>
            <a:endParaRPr altLang="en-US" dirty="0" lang="zh-CN"/>
          </a:p>
        </p:txBody>
      </p:sp>
      <p:sp>
        <p:nvSpPr>
          <p:cNvPr id="104865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5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苏黎世大学（</a:t>
            </a:r>
            <a:r>
              <a:rPr altLang="zh-CN" dirty="0" lang="en-US"/>
              <a:t>UZH）&amp; </a:t>
            </a:r>
            <a:r>
              <a:rPr altLang="en-US" dirty="0" lang="zh-CN"/>
              <a:t>苏黎世联邦理工学院（</a:t>
            </a:r>
            <a:r>
              <a:rPr altLang="zh-CN" dirty="0" lang="en-US"/>
              <a:t>ETH Zurich）</a:t>
            </a:r>
            <a:endParaRPr altLang="zh-CN" dirty="0" lang="en-US"/>
          </a:p>
          <a:p>
            <a:r>
              <a:rPr altLang="en-US" dirty="0" lang="zh-CN"/>
              <a:t>苏黎世大学（</a:t>
            </a:r>
            <a:r>
              <a:rPr altLang="zh-CN" dirty="0" lang="en-US"/>
              <a:t>UZH）：1833 </a:t>
            </a:r>
            <a:r>
              <a:rPr altLang="en-US" dirty="0" lang="zh-CN"/>
              <a:t>年建校，瑞士规模最大综合性大学，金融、经济、法律学科强势，诺贝尔奖得主摇篮。</a:t>
            </a:r>
            <a:endParaRPr altLang="en-US" dirty="0" lang="zh-CN"/>
          </a:p>
          <a:p>
            <a:r>
              <a:rPr altLang="en-US" dirty="0" lang="zh-CN"/>
              <a:t>苏黎世联邦理工学院（</a:t>
            </a:r>
            <a:r>
              <a:rPr altLang="zh-CN" dirty="0" lang="en-US"/>
              <a:t>ETH）：1855 </a:t>
            </a:r>
            <a:r>
              <a:rPr altLang="en-US" dirty="0" lang="zh-CN"/>
              <a:t>年建校，全球顶尖理工科高校，爱因斯坦母校，计算机、工程、建筑、材料学科世界领先，产学研转化能力极强。</a:t>
            </a:r>
            <a:endParaRPr altLang="en-US" dirty="0" lang="zh-CN"/>
          </a:p>
        </p:txBody>
      </p:sp>
      <p:sp>
        <p:nvSpPr>
          <p:cNvPr id="104865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6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苏黎世设计博物馆：聚焦工业设计、平面设计、家具设计、数字设计，馆藏全球经典设计作品，展现欧洲设计创新与商业融合逻辑。</a:t>
            </a:r>
            <a:endParaRPr altLang="en-US" dirty="0" lang="zh-CN"/>
          </a:p>
          <a:p>
            <a:r>
              <a:rPr altLang="en-US" dirty="0" lang="zh-CN"/>
              <a:t>苏黎世美术馆：瑞士顶级艺术殿堂，馆藏古典至现代艺术珍品（莫奈、毕加索等），是艺术创作、文化 </a:t>
            </a:r>
            <a:r>
              <a:rPr altLang="zh-CN" dirty="0" lang="en-US"/>
              <a:t>IP </a:t>
            </a:r>
            <a:r>
              <a:rPr altLang="en-US" dirty="0" lang="zh-CN"/>
              <a:t>运营、艺术商业结合的典范。</a:t>
            </a:r>
            <a:endParaRPr altLang="en-US" dirty="0" lang="zh-CN"/>
          </a:p>
        </p:txBody>
      </p:sp>
      <p:sp>
        <p:nvSpPr>
          <p:cNvPr id="104866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6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6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0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0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0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zh-CN" dirty="0" lang="en-US"/>
              <a:t>1. AGRANA </a:t>
            </a:r>
            <a:r>
              <a:rPr altLang="en-US" dirty="0" lang="zh-CN"/>
              <a:t>集团（阿果安娜集团）</a:t>
            </a:r>
            <a:endParaRPr altLang="en-US" dirty="0" lang="zh-CN"/>
          </a:p>
          <a:p>
            <a:r>
              <a:rPr altLang="en-US" dirty="0" lang="zh-CN"/>
              <a:t>定位：奥地利食品配料跨国巨头，全球果汁原料、欧洲淀粉及糖类领域领导者。</a:t>
            </a:r>
            <a:endParaRPr altLang="en-US" dirty="0" lang="zh-CN"/>
          </a:p>
          <a:p>
            <a:r>
              <a:rPr altLang="en-US" dirty="0" lang="zh-CN"/>
              <a:t>核心业务：糖、淀粉、水果深加工三大板块，年产糖超 40 万吨，为全球食品、饮料、饲料行业提供原料。</a:t>
            </a:r>
            <a:endParaRPr altLang="en-US" dirty="0" lang="zh-CN"/>
          </a:p>
          <a:p>
            <a:r>
              <a:rPr altLang="en-US" dirty="0" lang="zh-CN"/>
              <a:t>规模：1988 年成立，总部维也纳，全球 56 个生产基地，员工约 9000 人，年营业额约 31 亿欧元。</a:t>
            </a:r>
            <a:endParaRPr altLang="en-US" dirty="0" lang="zh-CN"/>
          </a:p>
          <a:p>
            <a:r>
              <a:rPr altLang="en-US" dirty="0" lang="zh-CN"/>
              <a:t>奥地利史太林格（</a:t>
            </a:r>
            <a:r>
              <a:rPr altLang="zh-CN" dirty="0" lang="en-US"/>
              <a:t>Starlinger）</a:t>
            </a:r>
            <a:r>
              <a:rPr altLang="en-US" dirty="0" lang="zh-CN"/>
              <a:t>有限公司于1835年成立于奥地利首都维也纳，是世界领先的塑料机械和回收机械供应商。</a:t>
            </a:r>
            <a:endParaRPr altLang="zh-CN" dirty="0" lang="en-US"/>
          </a:p>
          <a:p>
            <a:r>
              <a:rPr altLang="en-US" dirty="0" lang="zh-CN"/>
              <a:t>公司拥有员工800名，营业额约3.5亿欧元，出口率达98%。其设备广泛应用在世界130个国家的塑编工厂中，为各行各业提供每年超过300亿条塑料编织袋。</a:t>
            </a:r>
            <a:endParaRPr altLang="en-US" dirty="0" lang="zh-CN"/>
          </a:p>
        </p:txBody>
      </p:sp>
      <p:sp>
        <p:nvSpPr>
          <p:cNvPr id="10486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1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 维也纳经济大学（</a:t>
            </a:r>
            <a:r>
              <a:rPr altLang="zh-CN" dirty="0" lang="en-US"/>
              <a:t>WU Vienna）</a:t>
            </a:r>
            <a:endParaRPr altLang="zh-CN" dirty="0" lang="en-US"/>
          </a:p>
          <a:p>
            <a:r>
              <a:rPr altLang="en-US" dirty="0" lang="zh-CN"/>
              <a:t>定位：欧洲顶尖商学院，德语区经济管理教育标杆。</a:t>
            </a:r>
            <a:endParaRPr altLang="en-US" dirty="0" lang="zh-CN"/>
          </a:p>
          <a:p>
            <a:r>
              <a:rPr altLang="en-US" dirty="0" lang="zh-CN"/>
              <a:t>优势：1898 年建校，欧洲最大经济类大学之一，金融、供应链、国际化商业管理学科强势，与全球企业深度合作。</a:t>
            </a:r>
            <a:endParaRPr altLang="en-US" dirty="0" lang="zh-CN"/>
          </a:p>
          <a:p>
            <a:r>
              <a:rPr altLang="en-US" dirty="0" lang="zh-CN"/>
              <a:t>定位：奥地利联邦立法机构（国民议会 + 联邦议会）所在地，新哥特式建筑地标。</a:t>
            </a:r>
            <a:endParaRPr altLang="en-US" dirty="0" lang="zh-CN"/>
          </a:p>
          <a:p>
            <a:r>
              <a:rPr altLang="en-US" dirty="0" lang="zh-CN"/>
              <a:t>价值：1883 年建成，见证奥地利民主政治进程，是了解欧洲经济政策制定逻辑与政治生态的核心窗口</a:t>
            </a:r>
            <a:endParaRPr altLang="en-US" dirty="0" lang="zh-CN"/>
          </a:p>
        </p:txBody>
      </p:sp>
      <p:sp>
        <p:nvSpPr>
          <p:cNvPr id="10486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2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定位：中国科技企业海外成功标杆，扎根奥地利，辐射欧洲市场。</a:t>
            </a:r>
            <a:endParaRPr altLang="en-US" dirty="0" lang="zh-CN"/>
          </a:p>
          <a:p>
            <a:r>
              <a:rPr altLang="en-US" dirty="0" lang="zh-CN"/>
              <a:t>价值：聚焦通信设备、企业解决方案、数字能源业务，是中企全球化运营、跨文化管理、本地化合规的典型案例。</a:t>
            </a:r>
            <a:endParaRPr altLang="en-US" dirty="0" lang="zh-CN"/>
          </a:p>
          <a:p>
            <a:r>
              <a:rPr altLang="zh-CN" dirty="0" lang="en-US"/>
              <a:t>STIEGL </a:t>
            </a:r>
            <a:r>
              <a:rPr altLang="en-US" dirty="0" lang="zh-CN"/>
              <a:t>啤酒厂</a:t>
            </a:r>
            <a:endParaRPr altLang="en-US" dirty="0" lang="zh-CN"/>
          </a:p>
          <a:p>
            <a:r>
              <a:rPr altLang="en-US" dirty="0" lang="zh-CN"/>
              <a:t>定位：奥地利历史最悠久家族啤酒厂（1492 年），传统酿造与现代管理融合典范。</a:t>
            </a:r>
            <a:endParaRPr altLang="en-US" dirty="0" lang="zh-CN"/>
          </a:p>
          <a:p>
            <a:r>
              <a:rPr altLang="en-US" dirty="0" lang="zh-CN"/>
              <a:t>特色：坚持纯麦芽酿造，年产啤酒超 500 万升，品牌覆盖欧洲，展现家族企业传承、品质坚守、品牌年轻化路径。</a:t>
            </a:r>
            <a:endParaRPr altLang="en-US" dirty="0" lang="zh-CN"/>
          </a:p>
        </p:txBody>
      </p:sp>
      <p:sp>
        <p:nvSpPr>
          <p:cNvPr id="10486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2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红牛集团品牌文化综合体，集航空、艺术、餐饮于一体，品牌营销极致案例。</a:t>
            </a:r>
            <a:endParaRPr altLang="en-US" dirty="0" lang="zh-CN"/>
          </a:p>
          <a:p>
            <a:r>
              <a:rPr altLang="en-US" dirty="0" lang="zh-CN"/>
              <a:t>核心：2003 年落成，玻璃钢结构建筑，陈列古董飞机、</a:t>
            </a:r>
            <a:r>
              <a:rPr altLang="zh-CN" dirty="0" lang="en-US"/>
              <a:t>F1 </a:t>
            </a:r>
            <a:r>
              <a:rPr altLang="en-US" dirty="0" lang="zh-CN"/>
              <a:t>赛车、红牛极限运动藏品，配套米其林餐厅，诠释品牌年轻化、体育营销、场景化体验逻辑。</a:t>
            </a:r>
            <a:endParaRPr altLang="en-US" dirty="0" lang="zh-CN"/>
          </a:p>
        </p:txBody>
      </p:sp>
      <p:sp>
        <p:nvSpPr>
          <p:cNvPr id="104862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3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定位：音乐神童莫扎特出生地（1756 年），世界音乐文化地标。</a:t>
            </a:r>
            <a:endParaRPr altLang="en-US" dirty="0" lang="zh-CN"/>
          </a:p>
          <a:p>
            <a:r>
              <a:rPr altLang="en-US" dirty="0" lang="zh-CN"/>
              <a:t>价值：三层巴洛克建筑，陈列莫扎特手稿、乐器、生活用品，感受古典音乐文化底蕴与艺术创作生态。 海尔布伦宫</a:t>
            </a:r>
            <a:endParaRPr altLang="en-US" dirty="0" lang="zh-CN"/>
          </a:p>
          <a:p>
            <a:r>
              <a:rPr altLang="en-US" dirty="0" lang="zh-CN"/>
              <a:t>定位：萨尔茨堡巴洛克式皇家宫殿，主教夏季行宫，欧洲宫廷艺术典范。</a:t>
            </a:r>
            <a:endParaRPr altLang="en-US" dirty="0" lang="zh-CN"/>
          </a:p>
          <a:p>
            <a:r>
              <a:rPr altLang="en-US" dirty="0" lang="zh-CN"/>
              <a:t>特色：17 世纪建造，宫殿、花园、喷泉（“恶作剧喷泉”）融合，《音乐之声》取景地，展现皇家园林设计与文化旅游运营思路。</a:t>
            </a:r>
            <a:endParaRPr altLang="en-US" dirty="0" lang="zh-CN"/>
          </a:p>
        </p:txBody>
      </p:sp>
      <p:sp>
        <p:nvSpPr>
          <p:cNvPr id="10486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altLang="en-US" dirty="0" lang="zh-CN"/>
              <a:t>定位：施华洛世奇集团总部与品牌体验中心，全球奢侈品水晶顶级品牌。</a:t>
            </a:r>
            <a:endParaRPr altLang="en-US" dirty="0" lang="zh-CN"/>
          </a:p>
          <a:p>
            <a:r>
              <a:rPr altLang="en-US" dirty="0" lang="zh-CN"/>
              <a:t>核心：1895 年创立，主营水晶饰品、奢侈品、摆件，水晶世界以巨型水晶雕塑、博物馆、创意工坊，诠释奢侈品品牌管理、设计创新、全球供应链逻辑。</a:t>
            </a:r>
            <a:endParaRPr altLang="en-US" dirty="0" lang="zh-CN"/>
          </a:p>
        </p:txBody>
      </p:sp>
      <p:sp>
        <p:nvSpPr>
          <p:cNvPr id="10486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74AC173A-3DA8-4893-B28A-1E15F55C330A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82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algn="ctr" indent="0" marL="0">
              <a:buNone/>
              <a:defRPr sz="1800"/>
            </a:lvl1pPr>
            <a:lvl2pPr algn="ctr" indent="0" marL="342900">
              <a:buNone/>
              <a:defRPr sz="1500"/>
            </a:lvl2pPr>
            <a:lvl3pPr algn="ctr" indent="0" marL="685800">
              <a:buNone/>
              <a:defRPr sz="1350"/>
            </a:lvl3pPr>
            <a:lvl4pPr algn="ctr" indent="0" marL="1028700">
              <a:buNone/>
              <a:defRPr sz="1200"/>
            </a:lvl4pPr>
            <a:lvl5pPr algn="ctr" indent="0" marL="1371600">
              <a:buNone/>
              <a:defRPr sz="1200"/>
            </a:lvl5pPr>
            <a:lvl6pPr algn="ctr" indent="0" marL="1714500">
              <a:buNone/>
              <a:defRPr sz="1200"/>
            </a:lvl6pPr>
            <a:lvl7pPr algn="ctr" indent="0" marL="2057400">
              <a:buNone/>
              <a:defRPr sz="1200"/>
            </a:lvl7pPr>
            <a:lvl8pPr algn="ctr" indent="0" marL="2400300">
              <a:buNone/>
              <a:defRPr sz="1200"/>
            </a:lvl8pPr>
            <a:lvl9pPr algn="ctr" indent="0" marL="2743200">
              <a:buNone/>
              <a:defRPr sz="1200"/>
            </a:lvl9pPr>
          </a:lstStyle>
          <a:p>
            <a:r>
              <a:rPr altLang="en-US" lang="zh-CN"/>
              <a:t>单击以编辑母版副标题样式</a:t>
            </a:r>
            <a:endParaRPr altLang="en-US" lang="zh-CN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89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9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7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7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两栏内容">
    <p:bg>
      <p:bgPr>
        <a:solidFill>
          <a:srgbClr val="F5F5F5"/>
        </a:solid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78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6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9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indent="0" mar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indent="0" marL="34290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indent="0" marL="68580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indent="0" marL="10287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indent="0" marL="13716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indent="0" marL="17145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indent="0" marL="20574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indent="0" marL="24003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indent="0" marL="274320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9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99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0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70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indent="0" marL="0">
              <a:buNone/>
              <a:defRPr b="1" sz="1800"/>
            </a:lvl1pPr>
            <a:lvl2pPr indent="0" marL="342900">
              <a:buNone/>
              <a:defRPr b="1" sz="1500"/>
            </a:lvl2pPr>
            <a:lvl3pPr indent="0" marL="685800">
              <a:buNone/>
              <a:defRPr b="1" sz="1350"/>
            </a:lvl3pPr>
            <a:lvl4pPr indent="0" marL="1028700">
              <a:buNone/>
              <a:defRPr b="1" sz="1200"/>
            </a:lvl4pPr>
            <a:lvl5pPr indent="0" marL="1371600">
              <a:buNone/>
              <a:defRPr b="1" sz="1200"/>
            </a:lvl5pPr>
            <a:lvl6pPr indent="0" marL="1714500">
              <a:buNone/>
              <a:defRPr b="1" sz="1200"/>
            </a:lvl6pPr>
            <a:lvl7pPr indent="0" marL="2057400">
              <a:buNone/>
              <a:defRPr b="1" sz="1200"/>
            </a:lvl7pPr>
            <a:lvl8pPr indent="0" marL="2400300">
              <a:buNone/>
              <a:defRPr b="1" sz="1200"/>
            </a:lvl8pPr>
            <a:lvl9pPr indent="0" marL="2743200">
              <a:buNone/>
              <a:defRPr b="1" sz="12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706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7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indent="0" marL="0">
              <a:buNone/>
              <a:defRPr b="1" sz="1800"/>
            </a:lvl1pPr>
            <a:lvl2pPr indent="0" marL="342900">
              <a:buNone/>
              <a:defRPr b="1" sz="1500"/>
            </a:lvl2pPr>
            <a:lvl3pPr indent="0" marL="685800">
              <a:buNone/>
              <a:defRPr b="1" sz="1350"/>
            </a:lvl3pPr>
            <a:lvl4pPr indent="0" marL="1028700">
              <a:buNone/>
              <a:defRPr b="1" sz="1200"/>
            </a:lvl4pPr>
            <a:lvl5pPr indent="0" marL="1371600">
              <a:buNone/>
              <a:defRPr b="1" sz="1200"/>
            </a:lvl5pPr>
            <a:lvl6pPr indent="0" marL="1714500">
              <a:buNone/>
              <a:defRPr b="1" sz="1200"/>
            </a:lvl6pPr>
            <a:lvl7pPr indent="0" marL="2057400">
              <a:buNone/>
              <a:defRPr b="1" sz="1200"/>
            </a:lvl7pPr>
            <a:lvl8pPr indent="0" marL="2400300">
              <a:buNone/>
              <a:defRPr b="1" sz="1200"/>
            </a:lvl8pPr>
            <a:lvl9pPr indent="0" marL="2743200">
              <a:buNone/>
              <a:defRPr b="1" sz="12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708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0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6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1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716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717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indent="0" marL="0">
              <a:buNone/>
              <a:defRPr sz="1200"/>
            </a:lvl1pPr>
            <a:lvl2pPr indent="0" marL="342900">
              <a:buNone/>
              <a:defRPr sz="1050"/>
            </a:lvl2pPr>
            <a:lvl3pPr indent="0" marL="685800">
              <a:buNone/>
              <a:defRPr sz="900"/>
            </a:lvl3pPr>
            <a:lvl4pPr indent="0" marL="1028700">
              <a:buNone/>
              <a:defRPr sz="750"/>
            </a:lvl4pPr>
            <a:lvl5pPr indent="0" marL="1371600">
              <a:buNone/>
              <a:defRPr sz="750"/>
            </a:lvl5pPr>
            <a:lvl6pPr indent="0" marL="1714500">
              <a:buNone/>
              <a:defRPr sz="750"/>
            </a:lvl6pPr>
            <a:lvl7pPr indent="0" marL="2057400">
              <a:buNone/>
              <a:defRPr sz="750"/>
            </a:lvl7pPr>
            <a:lvl8pPr indent="0" marL="2400300">
              <a:buNone/>
              <a:defRPr sz="750"/>
            </a:lvl8pPr>
            <a:lvl9pPr indent="0" marL="2743200">
              <a:buNone/>
              <a:defRPr sz="75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71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68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indent="0" marL="0">
              <a:buNone/>
              <a:defRPr sz="2400"/>
            </a:lvl1pPr>
            <a:lvl2pPr indent="0" marL="342900">
              <a:buNone/>
              <a:defRPr sz="2100"/>
            </a:lvl2pPr>
            <a:lvl3pPr indent="0" marL="685800">
              <a:buNone/>
              <a:defRPr sz="1800"/>
            </a:lvl3pPr>
            <a:lvl4pPr indent="0" marL="1028700">
              <a:buNone/>
              <a:defRPr sz="1500"/>
            </a:lvl4pPr>
            <a:lvl5pPr indent="0" marL="1371600">
              <a:buNone/>
              <a:defRPr sz="1500"/>
            </a:lvl5pPr>
            <a:lvl6pPr indent="0" marL="1714500">
              <a:buNone/>
              <a:defRPr sz="1500"/>
            </a:lvl6pPr>
            <a:lvl7pPr indent="0" marL="2057400">
              <a:buNone/>
              <a:defRPr sz="1500"/>
            </a:lvl7pPr>
            <a:lvl8pPr indent="0" marL="2400300">
              <a:buNone/>
              <a:defRPr sz="1500"/>
            </a:lvl8pPr>
            <a:lvl9pPr indent="0" marL="2743200">
              <a:buNone/>
              <a:defRPr sz="1500"/>
            </a:lvl9pPr>
          </a:lstStyle>
          <a:p>
            <a:endParaRPr altLang="en-US" lang="zh-CN"/>
          </a:p>
        </p:txBody>
      </p:sp>
      <p:sp>
        <p:nvSpPr>
          <p:cNvPr id="104868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indent="0" marL="0">
              <a:buNone/>
              <a:defRPr sz="1200"/>
            </a:lvl1pPr>
            <a:lvl2pPr indent="0" marL="342900">
              <a:buNone/>
              <a:defRPr sz="1050"/>
            </a:lvl2pPr>
            <a:lvl3pPr indent="0" marL="685800">
              <a:buNone/>
              <a:defRPr sz="900"/>
            </a:lvl3pPr>
            <a:lvl4pPr indent="0" marL="1028700">
              <a:buNone/>
              <a:defRPr sz="750"/>
            </a:lvl4pPr>
            <a:lvl5pPr indent="0" marL="1371600">
              <a:buNone/>
              <a:defRPr sz="750"/>
            </a:lvl5pPr>
            <a:lvl6pPr indent="0" marL="1714500">
              <a:buNone/>
              <a:defRPr sz="750"/>
            </a:lvl6pPr>
            <a:lvl7pPr indent="0" marL="2057400">
              <a:buNone/>
              <a:defRPr sz="750"/>
            </a:lvl7pPr>
            <a:lvl8pPr indent="0" marL="2400300">
              <a:buNone/>
              <a:defRPr sz="750"/>
            </a:lvl8pPr>
            <a:lvl9pPr indent="0" marL="2743200">
              <a:buNone/>
              <a:defRPr sz="750"/>
            </a:lvl9pPr>
          </a:lstStyle>
          <a:p>
            <a:pPr lvl="0"/>
            <a:r>
              <a:rPr altLang="en-US" lang="zh-CN"/>
              <a:t>编辑母版文本样式</a:t>
            </a:r>
            <a:endParaRPr altLang="en-US" lang="zh-CN"/>
          </a:p>
        </p:txBody>
      </p:sp>
      <p:sp>
        <p:nvSpPr>
          <p:cNvPr id="104868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/>
              <a:t>编辑母版文本样式</a:t>
            </a:r>
            <a:endParaRPr altLang="en-US" lang="zh-CN"/>
          </a:p>
          <a:p>
            <a:pPr lvl="1"/>
            <a:r>
              <a:rPr altLang="en-US" lang="zh-CN"/>
              <a:t>第二级</a:t>
            </a:r>
            <a:endParaRPr altLang="en-US" lang="zh-CN"/>
          </a:p>
          <a:p>
            <a:pPr lvl="2"/>
            <a:r>
              <a:rPr altLang="en-US" lang="zh-CN"/>
              <a:t>第三级</a:t>
            </a:r>
            <a:endParaRPr altLang="en-US" lang="zh-CN"/>
          </a:p>
          <a:p>
            <a:pPr lvl="3"/>
            <a:r>
              <a:rPr altLang="en-US" lang="zh-CN"/>
              <a:t>第四级</a:t>
            </a:r>
            <a:endParaRPr altLang="en-US" lang="zh-CN"/>
          </a:p>
          <a:p>
            <a:pPr lvl="4"/>
            <a:r>
              <a:rPr altLang="en-US" lang="zh-CN"/>
              <a:t>第五级</a:t>
            </a:r>
            <a:endParaRPr altLang="en-US" lang="zh-CN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xStyles>
    <p:titleStyle>
      <a:lvl1pPr algn="l" defTabSz="685800" eaLnBrk="1" hangingPunct="1" latinLnBrk="0" rtl="0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685800" eaLnBrk="1" hangingPunct="1" indent="-171450" latinLnBrk="0" marL="171450" rtl="0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685800" eaLnBrk="1" hangingPunct="1" indent="-171450" latinLnBrk="0" marL="5143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685800" eaLnBrk="1" hangingPunct="1" indent="-171450" latinLnBrk="0" marL="8572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685800" eaLnBrk="1" hangingPunct="1" indent="-171450" latinLnBrk="0" marL="12001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685800" eaLnBrk="1" hangingPunct="1" indent="-171450" latinLnBrk="0" marL="15430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685800" eaLnBrk="1" hangingPunct="1" indent="-171450" latinLnBrk="0" marL="18859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685800" eaLnBrk="1" hangingPunct="1" indent="-171450" latinLnBrk="0" marL="22288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685800" eaLnBrk="1" hangingPunct="1" indent="-171450" latinLnBrk="0" marL="25717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685800" eaLnBrk="1" hangingPunct="1" indent="-171450" latinLnBrk="0" marL="2914650" rtl="0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685800" eaLnBrk="1" hangingPunct="1" latinLnBrk="0" marL="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685800" eaLnBrk="1" hangingPunct="1" latinLnBrk="0" marL="3429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685800" eaLnBrk="1" hangingPunct="1" latinLnBrk="0" marL="6858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685800" eaLnBrk="1" hangingPunct="1" latinLnBrk="0" marL="10287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685800" eaLnBrk="1" hangingPunct="1" latinLnBrk="0" marL="13716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685800" eaLnBrk="1" hangingPunct="1" latinLnBrk="0" marL="17145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685800" eaLnBrk="1" hangingPunct="1" latinLnBrk="0" marL="20574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685800" eaLnBrk="1" hangingPunct="1" latinLnBrk="0" marL="24003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685800" eaLnBrk="1" hangingPunct="1" latinLnBrk="0" marL="2743200" rtl="0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9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31.pn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openxmlformats.org/officeDocument/2006/relationships/slideLayout" Target="../slideLayouts/slideLayout12.xml"/><Relationship Id="rId8" Type="http://schemas.openxmlformats.org/officeDocument/2006/relationships/notesSlide" Target="../notesSlides/notesSlide10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1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1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13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40.png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14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gif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1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tags" Target="../tags/tag1.xml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3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jpeg"/><Relationship Id="rId6" Type="http://schemas.openxmlformats.org/officeDocument/2006/relationships/image" Target="../media/image15.jpe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slideLayout" Target="../slideLayouts/slideLayout12.xml"/><Relationship Id="rId10" Type="http://schemas.openxmlformats.org/officeDocument/2006/relationships/notesSlide" Target="../notesSlides/notesSlide4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5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slideLayout" Target="../slideLayouts/slideLayout12.xml"/><Relationship Id="rId7" Type="http://schemas.openxmlformats.org/officeDocument/2006/relationships/notesSlide" Target="../notesSlides/notesSlide6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slideLayout" Target="../slideLayouts/slideLayout12.xml"/><Relationship Id="rId7" Type="http://schemas.openxmlformats.org/officeDocument/2006/relationships/notesSlide" Target="../notesSlides/notesSlide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Freeform 5"/>
          <p:cNvSpPr/>
          <p:nvPr/>
        </p:nvSpPr>
        <p:spPr bwMode="auto">
          <a:xfrm>
            <a:off x="0" y="0"/>
            <a:ext cx="9144000" cy="5146675"/>
          </a:xfrm>
          <a:custGeom>
            <a:avLst/>
            <a:gdLst>
              <a:gd name="T0" fmla="*/ 2424 w 2425"/>
              <a:gd name="T1" fmla="*/ 0 h 1915"/>
              <a:gd name="T2" fmla="*/ 2425 w 2425"/>
              <a:gd name="T3" fmla="*/ 1438 h 1915"/>
              <a:gd name="T4" fmla="*/ 2170 w 2425"/>
              <a:gd name="T5" fmla="*/ 1348 h 1915"/>
              <a:gd name="T6" fmla="*/ 1993 w 2425"/>
              <a:gd name="T7" fmla="*/ 1309 h 1915"/>
              <a:gd name="T8" fmla="*/ 1839 w 2425"/>
              <a:gd name="T9" fmla="*/ 1291 h 1915"/>
              <a:gd name="T10" fmla="*/ 1668 w 2425"/>
              <a:gd name="T11" fmla="*/ 1283 h 1915"/>
              <a:gd name="T12" fmla="*/ 1515 w 2425"/>
              <a:gd name="T13" fmla="*/ 1289 h 1915"/>
              <a:gd name="T14" fmla="*/ 1430 w 2425"/>
              <a:gd name="T15" fmla="*/ 1296 h 1915"/>
              <a:gd name="T16" fmla="*/ 1226 w 2425"/>
              <a:gd name="T17" fmla="*/ 1330 h 1915"/>
              <a:gd name="T18" fmla="*/ 1123 w 2425"/>
              <a:gd name="T19" fmla="*/ 1352 h 1915"/>
              <a:gd name="T20" fmla="*/ 783 w 2425"/>
              <a:gd name="T21" fmla="*/ 1465 h 1915"/>
              <a:gd name="T22" fmla="*/ 392 w 2425"/>
              <a:gd name="T23" fmla="*/ 1657 h 1915"/>
              <a:gd name="T24" fmla="*/ 0 w 2425"/>
              <a:gd name="T25" fmla="*/ 1915 h 1915"/>
              <a:gd name="T26" fmla="*/ 0 w 2425"/>
              <a:gd name="T27" fmla="*/ 470 h 1915"/>
              <a:gd name="T28" fmla="*/ 221 w 2425"/>
              <a:gd name="T29" fmla="*/ 554 h 1915"/>
              <a:gd name="T30" fmla="*/ 515 w 2425"/>
              <a:gd name="T31" fmla="*/ 624 h 1915"/>
              <a:gd name="T32" fmla="*/ 689 w 2425"/>
              <a:gd name="T33" fmla="*/ 643 h 1915"/>
              <a:gd name="T34" fmla="*/ 790 w 2425"/>
              <a:gd name="T35" fmla="*/ 648 h 1915"/>
              <a:gd name="T36" fmla="*/ 1023 w 2425"/>
              <a:gd name="T37" fmla="*/ 639 h 1915"/>
              <a:gd name="T38" fmla="*/ 1190 w 2425"/>
              <a:gd name="T39" fmla="*/ 616 h 1915"/>
              <a:gd name="T40" fmla="*/ 1421 w 2425"/>
              <a:gd name="T41" fmla="*/ 562 h 1915"/>
              <a:gd name="T42" fmla="*/ 2104 w 2425"/>
              <a:gd name="T43" fmla="*/ 236 h 1915"/>
              <a:gd name="T44" fmla="*/ 2317 w 2425"/>
              <a:gd name="T45" fmla="*/ 84 h 1915"/>
              <a:gd name="T46" fmla="*/ 2424 w 2425"/>
              <a:gd name="T47" fmla="*/ 0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25" h="1915">
                <a:moveTo>
                  <a:pt x="2424" y="0"/>
                </a:moveTo>
                <a:cubicBezTo>
                  <a:pt x="2424" y="479"/>
                  <a:pt x="2425" y="959"/>
                  <a:pt x="2425" y="1438"/>
                </a:cubicBezTo>
                <a:cubicBezTo>
                  <a:pt x="2344" y="1404"/>
                  <a:pt x="2260" y="1373"/>
                  <a:pt x="2170" y="1348"/>
                </a:cubicBezTo>
                <a:cubicBezTo>
                  <a:pt x="2113" y="1332"/>
                  <a:pt x="2050" y="1322"/>
                  <a:pt x="1993" y="1309"/>
                </a:cubicBezTo>
                <a:cubicBezTo>
                  <a:pt x="1941" y="1297"/>
                  <a:pt x="1894" y="1300"/>
                  <a:pt x="1839" y="1291"/>
                </a:cubicBezTo>
                <a:cubicBezTo>
                  <a:pt x="1786" y="1282"/>
                  <a:pt x="1716" y="1286"/>
                  <a:pt x="1668" y="1283"/>
                </a:cubicBezTo>
                <a:cubicBezTo>
                  <a:pt x="1624" y="1281"/>
                  <a:pt x="1560" y="1282"/>
                  <a:pt x="1515" y="1289"/>
                </a:cubicBezTo>
                <a:cubicBezTo>
                  <a:pt x="1487" y="1291"/>
                  <a:pt x="1459" y="1294"/>
                  <a:pt x="1430" y="1296"/>
                </a:cubicBezTo>
                <a:cubicBezTo>
                  <a:pt x="1361" y="1306"/>
                  <a:pt x="1290" y="1314"/>
                  <a:pt x="1226" y="1330"/>
                </a:cubicBezTo>
                <a:cubicBezTo>
                  <a:pt x="1192" y="1338"/>
                  <a:pt x="1157" y="1345"/>
                  <a:pt x="1123" y="1352"/>
                </a:cubicBezTo>
                <a:cubicBezTo>
                  <a:pt x="1006" y="1388"/>
                  <a:pt x="889" y="1416"/>
                  <a:pt x="783" y="1465"/>
                </a:cubicBezTo>
                <a:cubicBezTo>
                  <a:pt x="648" y="1527"/>
                  <a:pt x="515" y="1584"/>
                  <a:pt x="392" y="1657"/>
                </a:cubicBezTo>
                <a:cubicBezTo>
                  <a:pt x="255" y="1738"/>
                  <a:pt x="128" y="1826"/>
                  <a:pt x="0" y="1915"/>
                </a:cubicBezTo>
                <a:cubicBezTo>
                  <a:pt x="0" y="1433"/>
                  <a:pt x="0" y="952"/>
                  <a:pt x="0" y="470"/>
                </a:cubicBezTo>
                <a:cubicBezTo>
                  <a:pt x="72" y="498"/>
                  <a:pt x="145" y="527"/>
                  <a:pt x="221" y="554"/>
                </a:cubicBezTo>
                <a:cubicBezTo>
                  <a:pt x="313" y="586"/>
                  <a:pt x="412" y="603"/>
                  <a:pt x="515" y="624"/>
                </a:cubicBezTo>
                <a:cubicBezTo>
                  <a:pt x="573" y="636"/>
                  <a:pt x="630" y="634"/>
                  <a:pt x="689" y="643"/>
                </a:cubicBezTo>
                <a:cubicBezTo>
                  <a:pt x="722" y="648"/>
                  <a:pt x="760" y="646"/>
                  <a:pt x="790" y="648"/>
                </a:cubicBezTo>
                <a:cubicBezTo>
                  <a:pt x="869" y="653"/>
                  <a:pt x="956" y="648"/>
                  <a:pt x="1023" y="639"/>
                </a:cubicBezTo>
                <a:cubicBezTo>
                  <a:pt x="1078" y="632"/>
                  <a:pt x="1138" y="628"/>
                  <a:pt x="1190" y="616"/>
                </a:cubicBezTo>
                <a:cubicBezTo>
                  <a:pt x="1271" y="597"/>
                  <a:pt x="1346" y="584"/>
                  <a:pt x="1421" y="562"/>
                </a:cubicBezTo>
                <a:cubicBezTo>
                  <a:pt x="1677" y="488"/>
                  <a:pt x="1904" y="369"/>
                  <a:pt x="2104" y="236"/>
                </a:cubicBezTo>
                <a:cubicBezTo>
                  <a:pt x="2178" y="187"/>
                  <a:pt x="2248" y="137"/>
                  <a:pt x="2317" y="84"/>
                </a:cubicBezTo>
                <a:cubicBezTo>
                  <a:pt x="2353" y="57"/>
                  <a:pt x="2391" y="31"/>
                  <a:pt x="2424" y="0"/>
                </a:cubicBezTo>
                <a:close/>
              </a:path>
            </a:pathLst>
          </a:custGeom>
          <a:blipFill rotWithShape="1" dpi="0">
            <a:blip xmlns:r="http://schemas.openxmlformats.org/officeDocument/2006/relationships" r:embed="rId1"/>
            <a:srcRect/>
            <a:stretch>
              <a:fillRect t="-26000" b="-5000"/>
            </a:stretch>
          </a:blipFill>
          <a:ln>
            <a:noFill/>
          </a:ln>
        </p:spPr>
        <p:txBody>
          <a:bodyPr anchor="t" anchorCtr="0" bIns="45720" compatLnSpc="1" lIns="91440" numCol="1" rIns="91440" tIns="45720" vert="horz" wrap="square"/>
          <a:p>
            <a:endParaRPr altLang="en-US" lang="zh-CN"/>
          </a:p>
        </p:txBody>
      </p:sp>
      <p:pic>
        <p:nvPicPr>
          <p:cNvPr id="2097152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302787" y="91729"/>
            <a:ext cx="9171725" cy="1941580"/>
          </a:xfrm>
          <a:prstGeom prst="rect"/>
        </p:spPr>
      </p:pic>
      <p:pic>
        <p:nvPicPr>
          <p:cNvPr id="2097153" name="图片 8"/>
          <p:cNvPicPr>
            <a:picLocks noChangeAspect="1"/>
          </p:cNvPicPr>
          <p:nvPr/>
        </p:nvPicPr>
        <p:blipFill>
          <a:blip xmlns:r="http://schemas.openxmlformats.org/officeDocument/2006/relationships" r:embed="rId3" cstate="print"/>
          <a:stretch>
            <a:fillRect/>
          </a:stretch>
        </p:blipFill>
        <p:spPr>
          <a:xfrm>
            <a:off x="636797" y="3217556"/>
            <a:ext cx="9144000" cy="1594107"/>
          </a:xfrm>
          <a:prstGeom prst="rect"/>
        </p:spPr>
      </p:pic>
      <p:sp>
        <p:nvSpPr>
          <p:cNvPr id="1048587" name="文本框 16"/>
          <p:cNvSpPr txBox="1"/>
          <p:nvPr/>
        </p:nvSpPr>
        <p:spPr>
          <a:xfrm>
            <a:off x="4314522" y="3716836"/>
            <a:ext cx="4145280" cy="460375"/>
          </a:xfrm>
          <a:prstGeom prst="rect"/>
          <a:noFill/>
        </p:spPr>
        <p:txBody>
          <a:bodyPr rtlCol="0" wrap="none">
            <a:spAutoFit/>
          </a:bodyPr>
          <a:p>
            <a:pPr algn="l"/>
            <a:r>
              <a:rPr altLang="en-US" b="1" dirty="0" sz="2400" lang="zh-CN"/>
              <a:t>未来企业家奥瑞深度研学项目</a:t>
            </a:r>
            <a:endParaRPr altLang="en-US" b="1" dirty="0" sz="2400" lang="zh-CN"/>
          </a:p>
        </p:txBody>
      </p:sp>
      <p:pic>
        <p:nvPicPr>
          <p:cNvPr id="2097154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4" cstate="print"/>
          <a:stretch>
            <a:fillRect/>
          </a:stretch>
        </p:blipFill>
        <p:spPr>
          <a:xfrm>
            <a:off x="1095462" y="243572"/>
            <a:ext cx="3219587" cy="381903"/>
          </a:xfrm>
          <a:prstGeom prst="rect"/>
        </p:spPr>
      </p:pic>
      <p:sp>
        <p:nvSpPr>
          <p:cNvPr id="1048588" name="矩形 1"/>
          <p:cNvSpPr/>
          <p:nvPr/>
        </p:nvSpPr>
        <p:spPr>
          <a:xfrm>
            <a:off x="5901384" y="4177014"/>
            <a:ext cx="3027680" cy="1056640"/>
          </a:xfrm>
          <a:prstGeom prst="rect"/>
        </p:spPr>
        <p:txBody>
          <a:bodyPr wrap="none">
            <a:spAutoFit/>
          </a:bodyPr>
          <a:p>
            <a:pPr algn="l"/>
            <a:r>
              <a:rPr altLang="en-US" dirty="0" sz="1400" lang="zh-CN"/>
              <a:t>武汉科技大学管理学院</a:t>
            </a:r>
            <a:endParaRPr altLang="en-US" dirty="0" sz="1400" lang="zh-CN"/>
          </a:p>
          <a:p>
            <a:pPr algn="l"/>
            <a:r>
              <a:rPr altLang="en-US" dirty="0" sz="1400" lang="zh-CN"/>
              <a:t>湖北中奥（欧）科技与教育创新中心</a:t>
            </a:r>
            <a:endParaRPr altLang="en-US" dirty="0" sz="1400" lang="zh-CN"/>
          </a:p>
          <a:p>
            <a:pPr algn="l"/>
            <a:endParaRPr altLang="en-US" dirty="0" sz="1400" lang="zh-CN"/>
          </a:p>
          <a:p>
            <a:pPr algn="l"/>
            <a:r>
              <a:rPr altLang="en-US" dirty="0" sz="1200" lang="zh-CN"/>
              <a:t>二零二六年四月二十四日</a:t>
            </a:r>
            <a:endParaRPr altLang="en-US" dirty="0" sz="1200" lang="zh-CN"/>
          </a:p>
          <a:p>
            <a:pPr algn="l"/>
            <a:endParaRPr altLang="en-US" dirty="0" sz="1200" lang="zh-CN"/>
          </a:p>
        </p:txBody>
      </p:sp>
      <p:pic>
        <p:nvPicPr>
          <p:cNvPr id="2097155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3086735" y="264795"/>
            <a:ext cx="2050415" cy="335915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1000" id="7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dur="1000" id="11"/>
                                        <p:tgtEl>
                                          <p:spTgt spid="209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1000" id="14"/>
                                        <p:tgtEl>
                                          <p:spTgt spid="209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6" nodeType="after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750" id="18"/>
                                        <p:tgtEl>
                                          <p:spTgt spid="104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 animBg="1"/>
      <p:bldP spid="104858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6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36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92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9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9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6360" y="1317625"/>
            <a:ext cx="4102735" cy="3000375"/>
          </a:xfrm>
          <a:prstGeom prst="rect"/>
        </p:spPr>
      </p:pic>
      <p:pic>
        <p:nvPicPr>
          <p:cNvPr id="2097195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406900" y="1317625"/>
            <a:ext cx="4323080" cy="3053080"/>
          </a:xfrm>
          <a:prstGeom prst="rect"/>
        </p:spPr>
      </p:pic>
      <p:sp>
        <p:nvSpPr>
          <p:cNvPr id="1048637" name="文本框 5"/>
          <p:cNvSpPr txBox="1"/>
          <p:nvPr/>
        </p:nvSpPr>
        <p:spPr>
          <a:xfrm>
            <a:off x="217805" y="662940"/>
            <a:ext cx="8926830" cy="275590"/>
          </a:xfrm>
          <a:prstGeom prst="rect"/>
        </p:spPr>
        <p:txBody>
          <a:bodyPr wrap="square">
            <a:spAutoFit/>
          </a:bodyPr>
          <a:p>
            <a:pPr indent="0" marL="0">
              <a:lnSpc>
                <a:spcPts val="1440"/>
              </a:lnSpc>
              <a:spcBef>
                <a:spcPct val="0"/>
              </a:spcBef>
              <a:spcAft>
                <a:spcPct val="0"/>
              </a:spcAft>
            </a:pPr>
            <a:r>
              <a:rPr altLang="en-US" b="0" sz="1600" lang="zh-CN">
                <a:solidFill>
                  <a:srgbClr val="000000"/>
                </a:solidFill>
              </a:rPr>
              <a:t>施华洛世奇水晶世界（</a:t>
            </a:r>
            <a:r>
              <a:rPr altLang="zh-CN" b="0" sz="1600" lang="en-US">
                <a:solidFill>
                  <a:srgbClr val="000000"/>
                </a:solidFill>
              </a:rPr>
              <a:t>Swarovski Kristallwelten</a:t>
            </a:r>
            <a:r>
              <a:rPr altLang="en-US" b="0" sz="1600" lang="zh-CN">
                <a:solidFill>
                  <a:srgbClr val="000000"/>
                </a:solidFill>
              </a:rPr>
              <a:t>），施华洛世奇集团</a:t>
            </a:r>
            <a:r>
              <a:rPr altLang="en-US" b="1" sz="1600" lang="zh-CN">
                <a:solidFill>
                  <a:srgbClr val="000000"/>
                </a:solidFill>
              </a:rPr>
              <a:t>总部与品牌体验中心</a:t>
            </a:r>
            <a:endParaRPr altLang="en-US" b="1" sz="16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6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684395" y="1315085"/>
            <a:ext cx="3933825" cy="2219325"/>
          </a:xfrm>
          <a:prstGeom prst="rect"/>
        </p:spPr>
      </p:pic>
      <p:cxnSp>
        <p:nvCxnSpPr>
          <p:cNvPr id="3145737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1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97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2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98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99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53720" y="1315085"/>
            <a:ext cx="3507105" cy="2139315"/>
          </a:xfrm>
          <a:prstGeom prst="rect"/>
        </p:spPr>
      </p:pic>
      <p:sp>
        <p:nvSpPr>
          <p:cNvPr id="1048642" name="文本框 6"/>
          <p:cNvSpPr txBox="1"/>
          <p:nvPr/>
        </p:nvSpPr>
        <p:spPr>
          <a:xfrm>
            <a:off x="444500" y="731520"/>
            <a:ext cx="4572000" cy="583565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zh-CN" dirty="0" sz="1600" lang="en-US">
                <a:sym typeface="+mn-ea"/>
              </a:rPr>
              <a:t>DOPPELMAYR </a:t>
            </a:r>
            <a:r>
              <a:rPr altLang="en-US" dirty="0" sz="1600" lang="zh-CN">
                <a:sym typeface="+mn-ea"/>
              </a:rPr>
              <a:t>集团（多佩尔迈尔）</a:t>
            </a:r>
            <a:endParaRPr altLang="en-US" dirty="0" sz="1600" lang="zh-CN"/>
          </a:p>
          <a:p>
            <a:r>
              <a:rPr altLang="en-US" dirty="0" sz="1600" lang="zh-CN">
                <a:sym typeface="+mn-ea"/>
              </a:rPr>
              <a:t>全球索道缆车系统领导者</a:t>
            </a:r>
            <a:endParaRPr altLang="en-US" dirty="0" sz="1600" lang="zh-CN">
              <a:sym typeface="+mn-ea"/>
            </a:endParaRPr>
          </a:p>
        </p:txBody>
      </p:sp>
      <p:sp>
        <p:nvSpPr>
          <p:cNvPr id="1048643" name="文本框 7"/>
          <p:cNvSpPr txBox="1"/>
          <p:nvPr/>
        </p:nvSpPr>
        <p:spPr>
          <a:xfrm>
            <a:off x="4580255" y="651828"/>
            <a:ext cx="5080000" cy="583565"/>
          </a:xfrm>
          <a:prstGeom prst="rect"/>
        </p:spPr>
        <p:txBody>
          <a:bodyPr>
            <a:spAutoFit/>
          </a:bodyPr>
          <a:p>
            <a:pPr algn="l" marL="0">
              <a:lnSpc>
                <a:spcPct val="100000"/>
              </a:lnSpc>
              <a:buClrTx/>
              <a:buSzTx/>
              <a:buNone/>
            </a:pPr>
            <a:r>
              <a:rPr altLang="zh-CN" b="0" dirty="0" sz="1600" lang="en-US"/>
              <a:t>GEBRUDER WEISS 物流集团（魏斯兄弟）</a:t>
            </a:r>
            <a:endParaRPr altLang="zh-CN" b="0" dirty="0" sz="1600" lang="en-US"/>
          </a:p>
          <a:p>
            <a:pPr algn="l" marL="0">
              <a:lnSpc>
                <a:spcPct val="100000"/>
              </a:lnSpc>
              <a:buClrTx/>
              <a:buSzTx/>
              <a:buNone/>
            </a:pPr>
            <a:r>
              <a:rPr altLang="zh-CN" b="0" dirty="0" sz="1600" lang="en-US"/>
              <a:t>奥地利</a:t>
            </a:r>
            <a:r>
              <a:rPr altLang="zh-CN" dirty="0" sz="1600" lang="en-US"/>
              <a:t>顶尖物流服务商</a:t>
            </a:r>
            <a:endParaRPr altLang="zh-CN" b="0" dirty="0" sz="1600" lang="en-US"/>
          </a:p>
        </p:txBody>
      </p:sp>
      <p:pic>
        <p:nvPicPr>
          <p:cNvPr id="2097200" name="图片 8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70255" y="3150235"/>
            <a:ext cx="3002915" cy="1763395"/>
          </a:xfrm>
          <a:prstGeom prst="rect"/>
        </p:spPr>
      </p:pic>
      <p:pic>
        <p:nvPicPr>
          <p:cNvPr id="2097201" name="图片 9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4802505" y="3055620"/>
            <a:ext cx="3514725" cy="185801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8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47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202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20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204" name="图片 2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01625" y="1340485"/>
            <a:ext cx="4128135" cy="3262630"/>
          </a:xfrm>
          <a:prstGeom prst="rect"/>
        </p:spPr>
      </p:pic>
      <p:pic>
        <p:nvPicPr>
          <p:cNvPr id="2097205" name="图片 5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587875" y="1340485"/>
            <a:ext cx="4341495" cy="3262630"/>
          </a:xfrm>
          <a:prstGeom prst="rect"/>
        </p:spPr>
      </p:pic>
      <p:sp>
        <p:nvSpPr>
          <p:cNvPr id="1048648" name="文本框 6"/>
          <p:cNvSpPr txBox="1"/>
          <p:nvPr/>
        </p:nvSpPr>
        <p:spPr>
          <a:xfrm>
            <a:off x="142875" y="808990"/>
            <a:ext cx="5080000" cy="761365"/>
          </a:xfrm>
          <a:prstGeom prst="rect"/>
        </p:spPr>
        <p:txBody>
          <a:bodyPr>
            <a:noAutofit/>
          </a:bodyPr>
          <a:p>
            <a:pPr indent="0" marL="0">
              <a:lnSpc>
                <a:spcPts val="1440"/>
              </a:lnSpc>
              <a:spcBef>
                <a:spcPct val="0"/>
              </a:spcBef>
              <a:spcAft>
                <a:spcPct val="0"/>
              </a:spcAft>
            </a:pPr>
            <a:r>
              <a:rPr altLang="zh-CN" b="0" sz="1600" lang="en-US">
                <a:solidFill>
                  <a:srgbClr val="000000"/>
                </a:solidFill>
              </a:rPr>
              <a:t> </a:t>
            </a:r>
            <a:r>
              <a:rPr altLang="en-US" b="0" sz="1600" lang="zh-CN">
                <a:solidFill>
                  <a:srgbClr val="000000"/>
                </a:solidFill>
              </a:rPr>
              <a:t>瑞士银行集团（</a:t>
            </a:r>
            <a:r>
              <a:rPr altLang="zh-CN" b="0" sz="1600" lang="en-US">
                <a:solidFill>
                  <a:srgbClr val="000000"/>
                </a:solidFill>
              </a:rPr>
              <a:t>UBS</a:t>
            </a:r>
            <a:r>
              <a:rPr altLang="en-US" b="0" sz="1600" lang="zh-CN">
                <a:solidFill>
                  <a:srgbClr val="000000"/>
                </a:solidFill>
              </a:rPr>
              <a:t>）全球</a:t>
            </a:r>
            <a:r>
              <a:rPr altLang="en-US" b="1" sz="1600" lang="zh-CN">
                <a:solidFill>
                  <a:srgbClr val="000000"/>
                </a:solidFill>
              </a:rPr>
              <a:t>顶级财富管理机构</a:t>
            </a:r>
            <a:endParaRPr altLang="en-US" b="1" sz="1600" lang="zh-CN">
              <a:solidFill>
                <a:srgbClr val="000000"/>
              </a:solidFill>
            </a:endParaRPr>
          </a:p>
        </p:txBody>
      </p:sp>
      <p:sp>
        <p:nvSpPr>
          <p:cNvPr id="1048649" name="文本框 7"/>
          <p:cNvSpPr txBox="1"/>
          <p:nvPr/>
        </p:nvSpPr>
        <p:spPr>
          <a:xfrm>
            <a:off x="4587875" y="808673"/>
            <a:ext cx="5080000" cy="275590"/>
          </a:xfrm>
          <a:prstGeom prst="rect"/>
        </p:spPr>
        <p:txBody>
          <a:bodyPr>
            <a:spAutoFit/>
          </a:bodyPr>
          <a:p>
            <a:pPr indent="0" marL="0">
              <a:lnSpc>
                <a:spcPts val="1440"/>
              </a:lnSpc>
              <a:spcBef>
                <a:spcPct val="0"/>
              </a:spcBef>
              <a:spcAft>
                <a:spcPct val="0"/>
              </a:spcAft>
            </a:pPr>
            <a:r>
              <a:rPr altLang="zh-CN" b="0" sz="1600" lang="en-US">
                <a:solidFill>
                  <a:srgbClr val="000000"/>
                </a:solidFill>
              </a:rPr>
              <a:t>ABB </a:t>
            </a:r>
            <a:r>
              <a:rPr altLang="en-US" b="0" sz="1600" lang="zh-CN">
                <a:solidFill>
                  <a:srgbClr val="000000"/>
                </a:solidFill>
              </a:rPr>
              <a:t>集团，</a:t>
            </a:r>
            <a:r>
              <a:rPr altLang="en-US" b="1" sz="1600" lang="zh-CN">
                <a:solidFill>
                  <a:srgbClr val="000000"/>
                </a:solidFill>
              </a:rPr>
              <a:t>全球工业自动化与电力技术领导者</a:t>
            </a:r>
            <a:endParaRPr altLang="en-US" b="1" sz="16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9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3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206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20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208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95630" y="998855"/>
            <a:ext cx="2546985" cy="4010025"/>
          </a:xfrm>
          <a:prstGeom prst="rect"/>
        </p:spPr>
      </p:pic>
      <p:pic>
        <p:nvPicPr>
          <p:cNvPr id="2097209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3595370" y="2252980"/>
            <a:ext cx="5073650" cy="2523490"/>
          </a:xfrm>
          <a:prstGeom prst="rect"/>
        </p:spPr>
      </p:pic>
      <p:sp>
        <p:nvSpPr>
          <p:cNvPr id="1048654" name="文本框 5"/>
          <p:cNvSpPr txBox="1"/>
          <p:nvPr/>
        </p:nvSpPr>
        <p:spPr>
          <a:xfrm>
            <a:off x="3417570" y="1239520"/>
            <a:ext cx="5429250" cy="337185"/>
          </a:xfrm>
          <a:prstGeom prst="rect"/>
        </p:spPr>
        <p:txBody>
          <a:bodyPr wrap="square">
            <a:spAutoFit/>
          </a:bodyPr>
          <a:p>
            <a:r>
              <a:rPr altLang="en-US" sz="1600" lang="zh-CN"/>
              <a:t>苏黎世大学（</a:t>
            </a:r>
            <a:r>
              <a:rPr altLang="zh-CN" sz="1600" lang="en-US"/>
              <a:t>UZH</a:t>
            </a:r>
            <a:r>
              <a:rPr altLang="en-US" sz="1600" lang="zh-CN"/>
              <a:t>）</a:t>
            </a:r>
            <a:r>
              <a:rPr altLang="zh-CN" sz="1600" lang="en-US"/>
              <a:t>&amp; </a:t>
            </a:r>
            <a:r>
              <a:rPr altLang="en-US" sz="1600" lang="zh-CN"/>
              <a:t>苏黎世联邦理工学院（</a:t>
            </a:r>
            <a:r>
              <a:rPr altLang="zh-CN" sz="1600" lang="en-US"/>
              <a:t>ETH Zurich</a:t>
            </a:r>
            <a:r>
              <a:rPr altLang="en-US" sz="1600" lang="zh-CN"/>
              <a:t>）</a:t>
            </a:r>
            <a:endParaRPr altLang="en-US" sz="1600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40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58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211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212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sp>
        <p:nvSpPr>
          <p:cNvPr id="1048659" name="文本框 5"/>
          <p:cNvSpPr txBox="1"/>
          <p:nvPr/>
        </p:nvSpPr>
        <p:spPr>
          <a:xfrm>
            <a:off x="3417570" y="1239520"/>
            <a:ext cx="5429250" cy="337185"/>
          </a:xfrm>
          <a:prstGeom prst="rect"/>
        </p:spPr>
        <p:txBody>
          <a:bodyPr wrap="square">
            <a:spAutoFit/>
          </a:bodyPr>
          <a:p>
            <a:r>
              <a:rPr altLang="en-US" sz="1600" lang="zh-CN"/>
              <a:t>苏黎世设计博物馆 &amp; 苏黎世美术馆</a:t>
            </a:r>
            <a:endParaRPr altLang="en-US" sz="1600" lang="zh-CN"/>
          </a:p>
        </p:txBody>
      </p:sp>
      <p:pic>
        <p:nvPicPr>
          <p:cNvPr id="2097213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933450" y="737235"/>
            <a:ext cx="2297430" cy="4081145"/>
          </a:xfrm>
          <a:prstGeom prst="rect"/>
        </p:spPr>
      </p:pic>
      <p:pic>
        <p:nvPicPr>
          <p:cNvPr id="2097214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3484880" y="1998980"/>
            <a:ext cx="5006340" cy="257556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41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63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215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216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217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1016635" y="802005"/>
            <a:ext cx="2967990" cy="3827780"/>
          </a:xfrm>
          <a:prstGeom prst="rect"/>
        </p:spPr>
      </p:pic>
      <p:sp>
        <p:nvSpPr>
          <p:cNvPr id="1048664" name="文本框 5"/>
          <p:cNvSpPr txBox="1"/>
          <p:nvPr/>
        </p:nvSpPr>
        <p:spPr>
          <a:xfrm>
            <a:off x="4731385" y="1562100"/>
            <a:ext cx="3579495" cy="2225041"/>
          </a:xfrm>
          <a:prstGeom prst="rect"/>
        </p:spPr>
        <p:txBody>
          <a:bodyPr wrap="square">
            <a:spAutoFit/>
          </a:bodyPr>
          <a:p>
            <a:pPr algn="l"/>
            <a:r>
              <a:rPr altLang="zh-CN" sz="3600" lang="en-US" spc="30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Q&amp;A</a:t>
            </a:r>
            <a:endParaRPr altLang="en-US" sz="3600" lang="zh-CN" spc="30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altLang="en-US" sz="3600" lang="zh-CN" spc="30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altLang="en-US" sz="3600" lang="zh-CN" spc="30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欢迎咨询加入</a:t>
            </a:r>
            <a:endParaRPr altLang="en-US" sz="3600" lang="zh-CN" spc="30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altLang="en-US" sz="3600" lang="zh-CN" spc="30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8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89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56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5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58" name="图片 2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302125" y="713740"/>
            <a:ext cx="3939540" cy="3716655"/>
          </a:xfrm>
          <a:prstGeom prst="rect"/>
        </p:spPr>
      </p:pic>
      <p:sp>
        <p:nvSpPr>
          <p:cNvPr id="1048590" name="文本框 4"/>
          <p:cNvSpPr txBox="1"/>
          <p:nvPr/>
        </p:nvSpPr>
        <p:spPr>
          <a:xfrm>
            <a:off x="412115" y="749935"/>
            <a:ext cx="3329305" cy="1780541"/>
          </a:xfrm>
          <a:prstGeom prst="rect"/>
        </p:spPr>
        <p:txBody>
          <a:bodyPr wrap="square">
            <a:spAutoFit/>
          </a:bodyPr>
          <a:p>
            <a:pPr indent="274320" marL="0"/>
            <a:r>
              <a:rPr altLang="en-US" b="0" sz="1600" i="0" lang="zh-CN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湖北中奥（欧）科技与教育创新中心的成立于</a:t>
            </a:r>
            <a:r>
              <a:rPr altLang="zh-CN" b="0" sz="1600" i="0" lang="en-US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altLang="en-US" b="0" sz="1600" i="0" lang="zh-CN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altLang="zh-CN" b="0" sz="1600" i="0" lang="en-US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altLang="en-US" b="0" sz="1600" i="0" lang="zh-CN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月，依托武汉科技大学与奥地利莱奥本矿业大学、以及奥中科技协会的长期合作</a:t>
            </a:r>
            <a:r>
              <a:rPr altLang="en-US" b="0" sz="1600" i="0" lang="zh-CN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rPr>
              <a:t>关系，专注于服务全球高温工业，推动国际化人才培养与创新研究，助力社会的可持续发展。</a:t>
            </a:r>
            <a:endParaRPr altLang="en-US" b="0" sz="1600" i="0" lang="zh-CN">
              <a:solidFill>
                <a:srgbClr val="39393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97159" name="图片 5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45160" y="2868295"/>
            <a:ext cx="2893060" cy="185293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9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4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0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61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grpSp>
        <p:nvGrpSpPr>
          <p:cNvPr id="37" name="组合 4" descr="7b0a202020202274657874626f78223a2022220a7d0a"/>
          <p:cNvGrpSpPr/>
          <p:nvPr>
            <p:custDataLst>
              <p:tags r:id="rId3"/>
            </p:custDataLst>
          </p:nvPr>
        </p:nvGrpSpPr>
        <p:grpSpPr>
          <a:xfrm>
            <a:off x="574675" y="1108656"/>
            <a:ext cx="7983855" cy="3568754"/>
            <a:chOff x="3067050" y="2189797"/>
            <a:chExt cx="6057900" cy="2687954"/>
          </a:xfrm>
        </p:grpSpPr>
        <p:grpSp>
          <p:nvGrpSpPr>
            <p:cNvPr id="38" name="组合 5"/>
            <p:cNvGrpSpPr/>
            <p:nvPr/>
          </p:nvGrpSpPr>
          <p:grpSpPr>
            <a:xfrm>
              <a:off x="3067050" y="2189797"/>
              <a:ext cx="6057900" cy="2687954"/>
              <a:chOff x="3067050" y="2189797"/>
              <a:chExt cx="6057900" cy="2687954"/>
            </a:xfrm>
          </p:grpSpPr>
          <p:sp>
            <p:nvSpPr>
              <p:cNvPr id="1048595" name="任意多边形: 形状 4"/>
              <p:cNvSpPr/>
              <p:nvPr/>
            </p:nvSpPr>
            <p:spPr>
              <a:xfrm>
                <a:off x="4582160" y="2189797"/>
                <a:ext cx="4542790" cy="9525"/>
              </a:xfrm>
              <a:custGeom>
                <a:avLst/>
                <a:gdLst>
                  <a:gd name="connsiteX0" fmla="*/ 0 w 4543424"/>
                  <a:gd name="connsiteY0" fmla="*/ 0 h 9525"/>
                  <a:gd name="connsiteX1" fmla="*/ 4543425 w 454342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24" h="9525">
                    <a:moveTo>
                      <a:pt x="0" y="0"/>
                    </a:moveTo>
                    <a:lnTo>
                      <a:pt x="4543425" y="0"/>
                    </a:lnTo>
                  </a:path>
                </a:pathLst>
              </a:cu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anchor="ctr" anchorCtr="0" bIns="45720" compatLnSpc="1" forceAA="0" fromWordArt="0" lIns="91440" numCol="1" rIns="91440" rot="0" rtlCol="0" spcCol="0" spcFirstLastPara="0" tIns="45720" vert="horz" wrap="square">
                <a:noAutofit/>
              </a:bodyPr>
              <a:p>
                <a:endParaRPr altLang="en-US" lang="zh-CN"/>
              </a:p>
            </p:txBody>
          </p:sp>
          <p:sp>
            <p:nvSpPr>
              <p:cNvPr id="1048596" name="任意多边形: 形状 5"/>
              <p:cNvSpPr/>
              <p:nvPr/>
            </p:nvSpPr>
            <p:spPr>
              <a:xfrm>
                <a:off x="3067050" y="4832032"/>
                <a:ext cx="6057900" cy="45719"/>
              </a:xfrm>
              <a:custGeom>
                <a:avLst/>
                <a:gdLst>
                  <a:gd name="connsiteX0" fmla="*/ 0 w 5274309"/>
                  <a:gd name="connsiteY0" fmla="*/ 0 h 8255"/>
                  <a:gd name="connsiteX1" fmla="*/ 5274310 w 5274309"/>
                  <a:gd name="connsiteY1" fmla="*/ 0 h 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74309" h="8255">
                    <a:moveTo>
                      <a:pt x="0" y="0"/>
                    </a:moveTo>
                    <a:lnTo>
                      <a:pt x="5274310" y="0"/>
                    </a:lnTo>
                  </a:path>
                </a:pathLst>
              </a:custGeom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  <p:txBody>
              <a:bodyPr anchor="ctr" anchorCtr="0" bIns="45720" compatLnSpc="1" forceAA="0" fromWordArt="0" lIns="91440" numCol="1" rIns="91440" rot="0" rtlCol="0" spcCol="0" spcFirstLastPara="0" tIns="45720" vert="horz" wrap="square">
                <a:noAutofit/>
              </a:bodyPr>
              <a:p>
                <a:endParaRPr altLang="en-US" lang="zh-CN"/>
              </a:p>
            </p:txBody>
          </p:sp>
        </p:grpSp>
        <p:sp>
          <p:nvSpPr>
            <p:cNvPr id="1048597" name="文本框 9"/>
            <p:cNvSpPr txBox="1"/>
            <p:nvPr/>
          </p:nvSpPr>
          <p:spPr>
            <a:xfrm>
              <a:off x="3351805" y="2422280"/>
              <a:ext cx="5436355" cy="2308640"/>
            </a:xfrm>
            <a:prstGeom prst="rect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anchor="ctr" rtlCol="0" wrap="square">
              <a:noAutofit/>
            </a:bodyPr>
            <a:p>
              <a:pPr algn="just">
                <a:lnSpc>
                  <a:spcPct val="170000"/>
                </a:lnSpc>
              </a:pPr>
              <a:r>
                <a:rPr altLang="zh-CN" sz="1600" lang="en-US">
                  <a:solidFill>
                    <a:srgbClr val="39393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     </a:t>
              </a:r>
              <a:r>
                <a:rPr altLang="en-US" sz="1400" lang="zh-CN">
                  <a:solidFill>
                    <a:srgbClr val="39393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武汉科技大学管理学院和</a:t>
              </a:r>
              <a:r>
                <a:rPr altLang="en-US" sz="1400" lang="zh-CN">
                  <a:solidFill>
                    <a:srgbClr val="39393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湖北中奥（欧）科技与教育创新中心</a:t>
              </a:r>
              <a:r>
                <a:rPr altLang="en-US" sz="1400" lang="zh-CN">
                  <a:solidFill>
                    <a:srgbClr val="393939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致力于国际交流领域搭建中外人才培养桥梁。本次项目聚焦“未来企业家”核心素养培育，通过组织研究生、本科生、企业家和科技工作者深入奥瑞两国，走访多类型企业、对接优质资源，助力学生跳出单一认知框架，全面了解欧洲市场规则、企业管理逻辑、跨文化运营技巧及全球产业链布局，为学生未来创业、海外就业或入职跨国企业奠定坚实基础。同时，项目将推动校企、校校国际合作务实落地，助力学校打造特色鲜明的国际化人才培养品牌，持续深化国际交流合作的内涵与实效。</a:t>
              </a:r>
              <a:endParaRPr altLang="en-US" sz="1400" lang="zh-CN">
                <a:solidFill>
                  <a:srgbClr val="39393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lnSpc>
                  <a:spcPct val="170000"/>
                </a:lnSpc>
              </a:pPr>
              <a:endParaRPr altLang="en-US" dirty="0" sz="1400" lang="zh-CN"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48598" name="文本框 10"/>
          <p:cNvSpPr txBox="1"/>
          <p:nvPr/>
        </p:nvSpPr>
        <p:spPr>
          <a:xfrm>
            <a:off x="949960" y="953050"/>
            <a:ext cx="3048000" cy="398780"/>
          </a:xfrm>
          <a:prstGeom prst="rect"/>
        </p:spPr>
        <p:txBody>
          <a:bodyPr>
            <a:spAutoFit/>
          </a:bodyPr>
          <a:p>
            <a:pPr algn="l"/>
            <a:r>
              <a:rPr altLang="en-US" sz="2000" lang="zh-CN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charset="-122"/>
              </a:rPr>
              <a:t>项目意义</a:t>
            </a:r>
            <a:endParaRPr altLang="en-US" sz="2000" lang="zh-CN">
              <a:solidFill>
                <a:srgbClr val="FFC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0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02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2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6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64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rcRect r="18886"/>
          <a:stretch>
            <a:fillRect/>
          </a:stretch>
        </p:blipFill>
        <p:spPr>
          <a:xfrm>
            <a:off x="542925" y="542290"/>
            <a:ext cx="4290695" cy="4634865"/>
          </a:xfrm>
          <a:prstGeom prst="rect"/>
        </p:spPr>
      </p:pic>
      <p:pic>
        <p:nvPicPr>
          <p:cNvPr id="2097165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rcRect r="18799"/>
          <a:stretch>
            <a:fillRect/>
          </a:stretch>
        </p:blipFill>
        <p:spPr>
          <a:xfrm>
            <a:off x="5231765" y="468630"/>
            <a:ext cx="3502660" cy="4565650"/>
          </a:xfrm>
          <a:prstGeom prst="rect"/>
        </p:spPr>
      </p:pic>
      <p:sp>
        <p:nvSpPr>
          <p:cNvPr id="1048603" name="文本框 5"/>
          <p:cNvSpPr txBox="1"/>
          <p:nvPr/>
        </p:nvSpPr>
        <p:spPr>
          <a:xfrm>
            <a:off x="3360420" y="57700"/>
            <a:ext cx="3048000" cy="337185"/>
          </a:xfrm>
          <a:prstGeom prst="rect"/>
        </p:spPr>
        <p:txBody>
          <a:bodyPr>
            <a:spAutoFit/>
          </a:bodyPr>
          <a:p>
            <a:pPr algn="l"/>
            <a:r>
              <a:rPr altLang="en-US" b="1" sz="1600" lang="zh-CN">
                <a:latin typeface="Arial" panose="020B0604020202020204" pitchFamily="34" charset="0"/>
                <a:ea typeface="微软雅黑" panose="020B0503020204020204" charset="-122"/>
              </a:rPr>
              <a:t>研学行程安排</a:t>
            </a:r>
            <a:endParaRPr altLang="en-US" b="1" sz="1600" lang="zh-CN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1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07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6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68" name="图片 16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98145" y="1384935"/>
            <a:ext cx="3913505" cy="2245995"/>
          </a:xfrm>
          <a:prstGeom prst="rect"/>
        </p:spPr>
      </p:pic>
      <p:sp>
        <p:nvSpPr>
          <p:cNvPr id="1048608" name="文本框 17"/>
          <p:cNvSpPr txBox="1"/>
          <p:nvPr/>
        </p:nvSpPr>
        <p:spPr>
          <a:xfrm>
            <a:off x="271145" y="890270"/>
            <a:ext cx="5080000" cy="368300"/>
          </a:xfrm>
          <a:prstGeom prst="rect"/>
        </p:spPr>
        <p:txBody>
          <a:bodyPr>
            <a:spAutoFit/>
          </a:bodyPr>
          <a:p>
            <a:r>
              <a:rPr altLang="en-US" sz="1800" lang="zh-CN"/>
              <a:t>阿果安娜集团：奥地利食品配料跨国巨头</a:t>
            </a:r>
            <a:endParaRPr altLang="en-US" sz="1800" lang="zh-CN"/>
          </a:p>
        </p:txBody>
      </p:sp>
      <p:pic>
        <p:nvPicPr>
          <p:cNvPr id="2097169" name="图片 18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719320" y="1309370"/>
            <a:ext cx="3848100" cy="2524125"/>
          </a:xfrm>
          <a:prstGeom prst="rect"/>
        </p:spPr>
      </p:pic>
      <p:sp>
        <p:nvSpPr>
          <p:cNvPr id="1048609" name="文本框 19"/>
          <p:cNvSpPr txBox="1"/>
          <p:nvPr/>
        </p:nvSpPr>
        <p:spPr>
          <a:xfrm>
            <a:off x="4873625" y="799465"/>
            <a:ext cx="5080000" cy="645160"/>
          </a:xfrm>
          <a:prstGeom prst="rect"/>
        </p:spPr>
        <p:txBody>
          <a:bodyPr>
            <a:spAutoFit/>
          </a:bodyPr>
          <a:p>
            <a:pPr algn="l" marL="0">
              <a:lnSpc>
                <a:spcPct val="100000"/>
              </a:lnSpc>
              <a:buClrTx/>
              <a:buSzTx/>
              <a:buFontTx/>
            </a:pPr>
            <a:r>
              <a:rPr altLang="en-US" b="0" sz="1800" lang="zh-CN"/>
              <a:t>STARLINGER 公司（施塔林格）集团</a:t>
            </a:r>
            <a:endParaRPr altLang="en-US" b="0" sz="1800" lang="zh-CN"/>
          </a:p>
          <a:p>
            <a:pPr algn="l" marL="0">
              <a:lnSpc>
                <a:spcPct val="100000"/>
              </a:lnSpc>
              <a:buClrTx/>
              <a:buSzTx/>
              <a:buFontTx/>
            </a:pPr>
            <a:r>
              <a:rPr altLang="en-US" b="0" sz="1800" lang="zh-CN"/>
              <a:t>全球塑料编织袋机械与回收设备</a:t>
            </a:r>
            <a:r>
              <a:rPr altLang="en-US" sz="1800" lang="zh-CN"/>
              <a:t>龙头</a:t>
            </a:r>
            <a:r>
              <a:rPr altLang="en-US" b="0" sz="1800" lang="zh-CN"/>
              <a:t>。</a:t>
            </a:r>
            <a:endParaRPr altLang="en-US" b="0" sz="1800" lang="zh-CN"/>
          </a:p>
        </p:txBody>
      </p:sp>
      <p:pic>
        <p:nvPicPr>
          <p:cNvPr id="2097170" name="图片 20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968875" y="3742055"/>
            <a:ext cx="1714500" cy="1258570"/>
          </a:xfrm>
          <a:prstGeom prst="rect"/>
        </p:spPr>
      </p:pic>
      <p:pic>
        <p:nvPicPr>
          <p:cNvPr id="2097171" name="图片 21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6924040" y="3742055"/>
            <a:ext cx="1880870" cy="1259205"/>
          </a:xfrm>
          <a:prstGeom prst="rect"/>
        </p:spPr>
      </p:pic>
      <p:pic>
        <p:nvPicPr>
          <p:cNvPr id="2097172" name="图片 22"/>
          <p:cNvPicPr>
            <a:picLocks noChangeAspect="1"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2575560" y="3742055"/>
            <a:ext cx="1284605" cy="1284605"/>
          </a:xfrm>
          <a:prstGeom prst="rect"/>
        </p:spPr>
      </p:pic>
      <p:pic>
        <p:nvPicPr>
          <p:cNvPr id="2097173" name="图片 23"/>
          <p:cNvPicPr>
            <a:picLocks noChangeAspect="1"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759460" y="3757295"/>
            <a:ext cx="1400810" cy="118237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2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13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74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75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76" name="图片 2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18160" y="1163955"/>
            <a:ext cx="3901440" cy="2926080"/>
          </a:xfrm>
          <a:prstGeom prst="rect"/>
        </p:spPr>
      </p:pic>
      <p:pic>
        <p:nvPicPr>
          <p:cNvPr id="2097177" name="图片 4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724400" y="1163955"/>
            <a:ext cx="3901440" cy="2926080"/>
          </a:xfrm>
          <a:prstGeom prst="rect"/>
        </p:spPr>
      </p:pic>
      <p:sp>
        <p:nvSpPr>
          <p:cNvPr id="1048614" name="文本框 17"/>
          <p:cNvSpPr txBox="1"/>
          <p:nvPr/>
        </p:nvSpPr>
        <p:spPr>
          <a:xfrm>
            <a:off x="640715" y="740410"/>
            <a:ext cx="3656965" cy="368300"/>
          </a:xfrm>
          <a:prstGeom prst="rect"/>
        </p:spPr>
        <p:txBody>
          <a:bodyPr wrap="square">
            <a:spAutoFit/>
          </a:bodyPr>
          <a:p>
            <a:r>
              <a:rPr altLang="en-US" sz="1800" lang="zh-CN"/>
              <a:t>维也纳经济</a:t>
            </a:r>
            <a:r>
              <a:rPr altLang="en-US" sz="1800" lang="zh-CN"/>
              <a:t>大学，欧洲顶尖商学院</a:t>
            </a:r>
            <a:endParaRPr altLang="en-US" sz="1800" lang="zh-CN"/>
          </a:p>
        </p:txBody>
      </p:sp>
      <p:sp>
        <p:nvSpPr>
          <p:cNvPr id="1048615" name="文本框 5"/>
          <p:cNvSpPr txBox="1"/>
          <p:nvPr/>
        </p:nvSpPr>
        <p:spPr>
          <a:xfrm>
            <a:off x="4724400" y="740410"/>
            <a:ext cx="5080000" cy="368300"/>
          </a:xfrm>
          <a:prstGeom prst="rect"/>
        </p:spPr>
        <p:txBody>
          <a:bodyPr>
            <a:spAutoFit/>
          </a:bodyPr>
          <a:p>
            <a:r>
              <a:rPr altLang="en-US" sz="1800" lang="zh-CN"/>
              <a:t>奥地利</a:t>
            </a:r>
            <a:r>
              <a:rPr altLang="en-US" sz="1800" lang="zh-CN"/>
              <a:t>议会大厦，新哥特式建筑地标</a:t>
            </a:r>
            <a:endParaRPr altLang="en-US" sz="1800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19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78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79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80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16230" y="1435100"/>
            <a:ext cx="4012565" cy="3009265"/>
          </a:xfrm>
          <a:prstGeom prst="rect"/>
        </p:spPr>
      </p:pic>
      <p:pic>
        <p:nvPicPr>
          <p:cNvPr id="2097181" name="图片 4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381500" y="2381250"/>
            <a:ext cx="381000" cy="381000"/>
          </a:xfrm>
          <a:prstGeom prst="rect"/>
        </p:spPr>
      </p:pic>
      <p:pic>
        <p:nvPicPr>
          <p:cNvPr id="2097182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483100" y="1435100"/>
            <a:ext cx="4060190" cy="3009265"/>
          </a:xfrm>
          <a:prstGeom prst="rect"/>
        </p:spPr>
      </p:pic>
      <p:sp>
        <p:nvSpPr>
          <p:cNvPr id="1048620" name="文本框 17"/>
          <p:cNvSpPr txBox="1"/>
          <p:nvPr/>
        </p:nvSpPr>
        <p:spPr>
          <a:xfrm>
            <a:off x="391160" y="661670"/>
            <a:ext cx="3656965" cy="645160"/>
          </a:xfrm>
          <a:prstGeom prst="rect"/>
        </p:spPr>
        <p:txBody>
          <a:bodyPr wrap="square">
            <a:spAutoFit/>
          </a:bodyPr>
          <a:p>
            <a:r>
              <a:rPr altLang="en-US" sz="1800" lang="zh-CN"/>
              <a:t>华为技术有限公司（奥地利分公司）中国科技企业海外成功标杆</a:t>
            </a:r>
            <a:endParaRPr altLang="en-US" sz="1800" lang="zh-CN"/>
          </a:p>
        </p:txBody>
      </p:sp>
      <p:sp>
        <p:nvSpPr>
          <p:cNvPr id="1048621" name="文本框 6"/>
          <p:cNvSpPr txBox="1"/>
          <p:nvPr/>
        </p:nvSpPr>
        <p:spPr>
          <a:xfrm>
            <a:off x="4685030" y="661670"/>
            <a:ext cx="3656965" cy="645160"/>
          </a:xfrm>
          <a:prstGeom prst="rect"/>
        </p:spPr>
        <p:txBody>
          <a:bodyPr wrap="square">
            <a:spAutoFit/>
          </a:bodyPr>
          <a:p>
            <a:r>
              <a:rPr altLang="zh-CN" sz="1800" lang="en-US"/>
              <a:t>STIEGL </a:t>
            </a:r>
            <a:r>
              <a:rPr altLang="en-US" sz="1800" lang="zh-CN"/>
              <a:t>啤酒厂</a:t>
            </a:r>
            <a:endParaRPr altLang="en-US" sz="1800" lang="zh-CN"/>
          </a:p>
          <a:p>
            <a:r>
              <a:rPr altLang="en-US" sz="1800" lang="zh-CN"/>
              <a:t>奥地利历史最悠久家族啤酒厂</a:t>
            </a:r>
            <a:endParaRPr altLang="en-US" sz="1800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4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25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83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84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sp>
        <p:nvSpPr>
          <p:cNvPr id="1048626" name="文本框 17"/>
          <p:cNvSpPr txBox="1"/>
          <p:nvPr/>
        </p:nvSpPr>
        <p:spPr>
          <a:xfrm>
            <a:off x="391160" y="661670"/>
            <a:ext cx="3656965" cy="891539"/>
          </a:xfrm>
          <a:prstGeom prst="rect"/>
        </p:spPr>
        <p:txBody>
          <a:bodyPr wrap="square">
            <a:spAutoFit/>
          </a:bodyPr>
          <a:p>
            <a:r>
              <a:rPr altLang="en-US" sz="1800" lang="zh-CN"/>
              <a:t>Red Bull Hangar-7（红牛 7 号机库）</a:t>
            </a:r>
            <a:endParaRPr altLang="en-US" sz="1800" lang="zh-CN"/>
          </a:p>
          <a:p>
            <a:r>
              <a:rPr altLang="en-US" sz="1800" lang="zh-CN"/>
              <a:t>品牌营销极致案例</a:t>
            </a:r>
            <a:endParaRPr altLang="en-US" sz="1800" lang="zh-CN"/>
          </a:p>
        </p:txBody>
      </p:sp>
      <p:pic>
        <p:nvPicPr>
          <p:cNvPr id="2097185" name="图片 2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91160" y="1657985"/>
            <a:ext cx="4095750" cy="2430145"/>
          </a:xfrm>
          <a:prstGeom prst="rect"/>
        </p:spPr>
      </p:pic>
      <p:pic>
        <p:nvPicPr>
          <p:cNvPr id="2097186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871085" y="762000"/>
            <a:ext cx="3644900" cy="1920240"/>
          </a:xfrm>
          <a:prstGeom prst="rect"/>
        </p:spPr>
      </p:pic>
      <p:pic>
        <p:nvPicPr>
          <p:cNvPr id="2097187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871085" y="2872105"/>
            <a:ext cx="3644900" cy="2146935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5" name="直接连接符 11"/>
          <p:cNvCxnSpPr>
            <a:cxnSpLocks/>
          </p:cNvCxnSpPr>
          <p:nvPr/>
        </p:nvCxnSpPr>
        <p:spPr>
          <a:xfrm>
            <a:off x="0" y="468943"/>
            <a:ext cx="9144000" cy="0"/>
          </a:xfrm>
          <a:prstGeom prst="line"/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30" name="燕尾形 6"/>
          <p:cNvSpPr/>
          <p:nvPr/>
        </p:nvSpPr>
        <p:spPr>
          <a:xfrm>
            <a:off x="2670630" y="2"/>
            <a:ext cx="471714" cy="468942"/>
          </a:xfrm>
          <a:prstGeom prst="chevron"/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altLang="en-US" sz="1350" 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88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>
          <a:xfrm>
            <a:off x="217715" y="129613"/>
            <a:ext cx="2235200" cy="265136"/>
          </a:xfrm>
          <a:prstGeom prst="rect"/>
        </p:spPr>
      </p:pic>
      <p:pic>
        <p:nvPicPr>
          <p:cNvPr id="2097189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604010" y="90170"/>
            <a:ext cx="1066800" cy="304800"/>
          </a:xfrm>
          <a:prstGeom prst="rect"/>
        </p:spPr>
      </p:pic>
      <p:pic>
        <p:nvPicPr>
          <p:cNvPr id="2097190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94615" y="1329055"/>
            <a:ext cx="4464685" cy="2940685"/>
          </a:xfrm>
          <a:prstGeom prst="rect"/>
        </p:spPr>
      </p:pic>
      <p:pic>
        <p:nvPicPr>
          <p:cNvPr id="2097191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4772660" y="1329055"/>
            <a:ext cx="4152900" cy="2773045"/>
          </a:xfrm>
          <a:prstGeom prst="rect"/>
        </p:spPr>
      </p:pic>
      <p:sp>
        <p:nvSpPr>
          <p:cNvPr id="1048631" name="文本框 5"/>
          <p:cNvSpPr txBox="1"/>
          <p:nvPr/>
        </p:nvSpPr>
        <p:spPr>
          <a:xfrm>
            <a:off x="217805" y="855663"/>
            <a:ext cx="5080000" cy="337185"/>
          </a:xfrm>
          <a:prstGeom prst="rect"/>
        </p:spPr>
        <p:txBody>
          <a:bodyPr>
            <a:spAutoFit/>
          </a:bodyPr>
          <a:p>
            <a:r>
              <a:rPr altLang="en-US" sz="1600" lang="zh-CN"/>
              <a:t>莫扎特故居，世界音乐文化地标</a:t>
            </a:r>
            <a:endParaRPr altLang="en-US" sz="1600" lang="zh-CN"/>
          </a:p>
        </p:txBody>
      </p:sp>
      <p:sp>
        <p:nvSpPr>
          <p:cNvPr id="1048632" name="文本框 6"/>
          <p:cNvSpPr txBox="1"/>
          <p:nvPr/>
        </p:nvSpPr>
        <p:spPr>
          <a:xfrm>
            <a:off x="4772660" y="855663"/>
            <a:ext cx="5080000" cy="337185"/>
          </a:xfrm>
          <a:prstGeom prst="rect"/>
        </p:spPr>
        <p:txBody>
          <a:bodyPr>
            <a:spAutoFit/>
          </a:bodyPr>
          <a:p>
            <a:r>
              <a:rPr altLang="en-US" sz="1600" lang="zh-CN"/>
              <a:t>海尔布伦宫，萨尔茨堡巴洛克式皇家宫殿</a:t>
            </a:r>
            <a:endParaRPr altLang="en-US" sz="1600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spd="slow" advClick="0" advTm="0" p14:dur="2000">
        <p14:ferris dir="l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id="7"/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dur="500" id="8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 bldLvl="0" animBg="1"/>
    </p:bldLst>
  </p:timing>
</p:sld>
</file>

<file path=ppt/tags/tag1.xml><?xml version="1.0" encoding="utf-8"?>
<p:tagLst xmlns:p="http://schemas.openxmlformats.org/presentationml/2006/main">
  <p:tag name="KSO_DOCER_RESOURCE_TRACE_INFO" val="{&quot;id&quot;:&quot;20348541&quot;,&quot;origin&quot;:0,&quot;type&quot;:&quot;textbox&quot;,&quot;user&quot;:&quot;248520186&quot;}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lastClr="000000" val="windowText"/>
      </a:dk1>
      <a:lt1>
        <a:sysClr lastClr="FFFFFF" val="window"/>
      </a:lt1>
      <a:dk2>
        <a:srgbClr val="FFD965"/>
      </a:dk2>
      <a:lt2>
        <a:srgbClr val="000000"/>
      </a:lt2>
      <a:accent1>
        <a:srgbClr val="FFC000"/>
      </a:accent1>
      <a:accent2>
        <a:srgbClr val="FFD965"/>
      </a:accent2>
      <a:accent3>
        <a:srgbClr val="FF9137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Company>User</Company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演示文稿</dc:title>
  <dc:creator>User</dc:creator>
  <cp:lastModifiedBy>MissZhang</cp:lastModifiedBy>
  <dcterms:created xsi:type="dcterms:W3CDTF">2016-12-24T10:27:00Z</dcterms:created>
  <dcterms:modified xsi:type="dcterms:W3CDTF">2026-04-24T04:29:23Z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7df2f4d058984e9a980cbd9770359536_23</vt:lpwstr>
  </property>
  <property fmtid="{D5CDD505-2E9C-101B-9397-08002B2CF9AE}" pid="3" name="KSOProductBuildVer">
    <vt:lpwstr>2052-12.1.0.25865</vt:lpwstr>
  </property>
</Properties>
</file>